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F72ED4-B739-4F3A-BD8E-23DCB3C13738}">
  <a:tblStyle styleId="{2BF72ED4-B739-4F3A-BD8E-23DCB3C13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743f5106e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743f5106e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743f5106e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743f5106e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743f5106e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743f5106e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743f5106e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743f5106e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743f5106e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743f5106e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743f5106e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743f5106e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743f5106e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743f5106e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Our research shows that Earthquakes have decreased in average magnitude since 1990, however, when only Earthquakes of Magnitude 6 or greater are accounted for there is a slight increase in Magnitude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Our research shows that Earthquakes are </a:t>
            </a:r>
            <a:r>
              <a:rPr lang="fr"/>
              <a:t>occurring</a:t>
            </a:r>
            <a:r>
              <a:rPr lang="fr"/>
              <a:t> more frequently since 1990, particularly in the 5-6 Magnitude range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Pacific Coast of North America, Pacific and North Coasts of South America is the erea where the earthquakes occur mostly.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743f5106e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743f5106e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743f5106e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743f5106e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743f5106e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743f5106e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743f5106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743f5106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743f5106e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743f5106e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43f510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43f510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743f5106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743f5106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broke out our desired region of research into 3 distinct areas so that we would be able to pull the Earthquake data from the API in batches. These regions were North America, South America, and the Southern Pacific Ocean.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743f5106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743f5106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chose to track Earthquakes that were Magnitude 5 or greater. This is because earthquakes begin to be felt by all at Magnitude 5 and this is also where damage begins to occur.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743f5106e_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743f5106e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743f5106e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743f5106e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743f5106e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743f5106e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743f5106e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743f5106e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arthquake.usgs.gov/fdsnws/event/1/?ref=springboar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11700" y="272675"/>
            <a:ext cx="8520600" cy="413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" sz="2800"/>
              <a:t>Study of Earthquake Activity in North America, South America, and Pacific Ocean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" sz="2800"/>
              <a:t>by </a:t>
            </a:r>
            <a:r>
              <a:rPr lang="fr" sz="2300">
                <a:solidFill>
                  <a:srgbClr val="666666"/>
                </a:solidFill>
              </a:rPr>
              <a:t>Kyle Shimberg, Yawavi Koudjonou, Saiana Darizhapova</a:t>
            </a:r>
            <a:endParaRPr sz="2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5.0 and Greater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3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6.0 and Greater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05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4"/>
          <p:cNvSpPr txBox="1"/>
          <p:nvPr>
            <p:ph type="title"/>
          </p:nvPr>
        </p:nvSpPr>
        <p:spPr>
          <a:xfrm>
            <a:off x="0" y="0"/>
            <a:ext cx="70305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r>
              <a:rPr lang="fr"/>
              <a:t>.0 and Greater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6.0 and Greater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Earthquake Activity - Location</a:t>
            </a:r>
            <a:endParaRPr/>
          </a:p>
        </p:txBody>
      </p:sp>
      <p:sp>
        <p:nvSpPr>
          <p:cNvPr id="374" name="Google Shape;374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05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0" y="0"/>
            <a:ext cx="9144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Earthquake Activity | </a:t>
            </a:r>
            <a:r>
              <a:rPr lang="fr"/>
              <a:t>Heat Map 1990-2021</a:t>
            </a:r>
            <a:endParaRPr/>
          </a:p>
        </p:txBody>
      </p:sp>
      <p:sp>
        <p:nvSpPr>
          <p:cNvPr id="381" name="Google Shape;381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27"/>
          <p:cNvPicPr preferRelativeResize="0"/>
          <p:nvPr/>
        </p:nvPicPr>
        <p:blipFill rotWithShape="1">
          <a:blip r:embed="rId3">
            <a:alphaModFix/>
          </a:blip>
          <a:srcRect b="0" l="20563" r="26937" t="0"/>
          <a:stretch/>
        </p:blipFill>
        <p:spPr>
          <a:xfrm>
            <a:off x="1303788" y="598575"/>
            <a:ext cx="6104663" cy="45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Conclusions</a:t>
            </a:r>
            <a:endParaRPr/>
          </a:p>
        </p:txBody>
      </p:sp>
      <p:sp>
        <p:nvSpPr>
          <p:cNvPr id="388" name="Google Shape;388;p28"/>
          <p:cNvSpPr txBox="1"/>
          <p:nvPr>
            <p:ph idx="1" type="body"/>
          </p:nvPr>
        </p:nvSpPr>
        <p:spPr>
          <a:xfrm>
            <a:off x="1303800" y="708000"/>
            <a:ext cx="7030500" cy="4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Have Earthquakes increased in Magnitude since 1900?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No for Magnitude 5+, Slightly for Magnitude 6+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Are Earthquakes occurring more frequently since 1990?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Yes for Magnitude 5+, Slightly for Magnitude 6+ 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Where are Earthquakes most likely to occur?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Along the Pacific Coast of North America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Arial"/>
              <a:buChar char="○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Along the Pacific and North Coasts of South America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Observations and Next Steps</a:t>
            </a:r>
            <a:endParaRPr/>
          </a:p>
        </p:txBody>
      </p:sp>
      <p:sp>
        <p:nvSpPr>
          <p:cNvPr id="394" name="Google Shape;394;p29"/>
          <p:cNvSpPr txBox="1"/>
          <p:nvPr>
            <p:ph idx="1" type="body"/>
          </p:nvPr>
        </p:nvSpPr>
        <p:spPr>
          <a:xfrm>
            <a:off x="1303800" y="1172500"/>
            <a:ext cx="7030500" cy="3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There is a lot of </a:t>
            </a:r>
            <a:r>
              <a:rPr b="1" lang="fr" sz="1600">
                <a:latin typeface="Arial"/>
                <a:ea typeface="Arial"/>
                <a:cs typeface="Arial"/>
                <a:sym typeface="Arial"/>
              </a:rPr>
              <a:t>volatility</a:t>
            </a:r>
            <a:r>
              <a:rPr b="1" lang="fr" sz="1600">
                <a:latin typeface="Arial"/>
                <a:ea typeface="Arial"/>
                <a:cs typeface="Arial"/>
                <a:sym typeface="Arial"/>
              </a:rPr>
              <a:t> in the Earthquake </a:t>
            </a:r>
            <a:r>
              <a:rPr b="1" lang="fr" sz="1600">
                <a:latin typeface="Arial"/>
                <a:ea typeface="Arial"/>
                <a:cs typeface="Arial"/>
                <a:sym typeface="Arial"/>
              </a:rPr>
              <a:t>occurrences</a:t>
            </a:r>
            <a:r>
              <a:rPr b="1" lang="fr" sz="1600">
                <a:latin typeface="Arial"/>
                <a:ea typeface="Arial"/>
                <a:cs typeface="Arial"/>
                <a:sym typeface="Arial"/>
              </a:rPr>
              <a:t> that could be causing an apparent increase in Earthquakes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2010 could possibly be an outlier skewing the data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Arial"/>
              <a:buChar char="●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Research farther into the past to determine more accurate trends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90"/>
              <a:buNone/>
            </a:pPr>
            <a:r>
              <a:rPr lang="fr" sz="259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259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0"/>
          <p:cNvSpPr txBox="1"/>
          <p:nvPr>
            <p:ph idx="1" type="body"/>
          </p:nvPr>
        </p:nvSpPr>
        <p:spPr>
          <a:xfrm>
            <a:off x="607300" y="1990050"/>
            <a:ext cx="8304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" sz="18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https://earthquake.usgs.gov/fdsnws/event/1/?ref=springboard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Maps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Steps</a:t>
            </a:r>
            <a:endParaRPr/>
          </a:p>
        </p:txBody>
      </p:sp>
      <p:sp>
        <p:nvSpPr>
          <p:cNvPr id="406" name="Google Shape;406;p31"/>
          <p:cNvSpPr txBox="1"/>
          <p:nvPr>
            <p:ph idx="1" type="body"/>
          </p:nvPr>
        </p:nvSpPr>
        <p:spPr>
          <a:xfrm>
            <a:off x="520550" y="1990050"/>
            <a:ext cx="8440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fr">
                <a:latin typeface="Arial"/>
                <a:ea typeface="Arial"/>
                <a:cs typeface="Arial"/>
                <a:sym typeface="Arial"/>
              </a:rPr>
              <a:t>parameters = {latitude, longitude, Magnitude, timestamps}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-API’s call = </a:t>
            </a:r>
            <a:r>
              <a:rPr lang="fr" sz="1500">
                <a:latin typeface="Arial"/>
                <a:ea typeface="Arial"/>
                <a:cs typeface="Arial"/>
                <a:sym typeface="Arial"/>
              </a:rPr>
              <a:t>{ </a:t>
            </a:r>
            <a:r>
              <a:rPr lang="f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Alert Level (green, yellow, red, orange), Date and Time (unix), Magnitude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Magnitude Type, Location, Tsunami, coordinates (lng, lat)</a:t>
            </a:r>
            <a:r>
              <a:rPr lang="fr" sz="1500">
                <a:latin typeface="Arial"/>
                <a:ea typeface="Arial"/>
                <a:cs typeface="Arial"/>
                <a:sym typeface="Arial"/>
              </a:rPr>
              <a:t>}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Arial"/>
                <a:ea typeface="Arial"/>
                <a:cs typeface="Arial"/>
                <a:sym typeface="Arial"/>
              </a:rPr>
              <a:t>-create a Dataframe for different regions </a:t>
            </a:r>
            <a:r>
              <a:rPr lang="fr" sz="1500">
                <a:latin typeface="Arial"/>
                <a:ea typeface="Arial"/>
                <a:cs typeface="Arial"/>
                <a:sym typeface="Arial"/>
              </a:rPr>
              <a:t>that allow to do plotting. 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Agenda</a:t>
            </a:r>
            <a:endParaRPr/>
          </a:p>
        </p:txBody>
      </p:sp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303800" y="1478025"/>
            <a:ext cx="7030500" cy="30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fr" sz="1900">
                <a:latin typeface="Arial"/>
                <a:ea typeface="Arial"/>
                <a:cs typeface="Arial"/>
                <a:sym typeface="Arial"/>
              </a:rPr>
              <a:t>Background - Saiana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fr" sz="1900">
                <a:latin typeface="Arial"/>
                <a:ea typeface="Arial"/>
                <a:cs typeface="Arial"/>
                <a:sym typeface="Arial"/>
              </a:rPr>
              <a:t>Analysis - Kyle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fr" sz="1900">
                <a:latin typeface="Arial"/>
                <a:ea typeface="Arial"/>
                <a:cs typeface="Arial"/>
                <a:sym typeface="Arial"/>
              </a:rPr>
              <a:t>Conclusion - Yawavi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"/>
          <p:cNvSpPr txBox="1"/>
          <p:nvPr>
            <p:ph idx="1" type="body"/>
          </p:nvPr>
        </p:nvSpPr>
        <p:spPr>
          <a:xfrm>
            <a:off x="1303800" y="671475"/>
            <a:ext cx="7030500" cy="3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                           		</a:t>
            </a:r>
            <a:r>
              <a:rPr lang="fr" sz="2200"/>
              <a:t>Thanks for your attention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Questions</a:t>
            </a:r>
            <a:endParaRPr/>
          </a:p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303800" y="1437700"/>
            <a:ext cx="7030500" cy="30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Have Earthquakes increased in Magnitude since 1990?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Are Earthquakes </a:t>
            </a:r>
            <a:r>
              <a:rPr b="1" lang="fr" sz="1600">
                <a:latin typeface="Arial"/>
                <a:ea typeface="Arial"/>
                <a:cs typeface="Arial"/>
                <a:sym typeface="Arial"/>
              </a:rPr>
              <a:t>occurring</a:t>
            </a:r>
            <a:r>
              <a:rPr b="1" lang="fr" sz="1600">
                <a:latin typeface="Arial"/>
                <a:ea typeface="Arial"/>
                <a:cs typeface="Arial"/>
                <a:sym typeface="Arial"/>
              </a:rPr>
              <a:t> more frequently since 1990?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Arial"/>
              <a:buChar char="●"/>
            </a:pPr>
            <a:r>
              <a:rPr b="1" lang="fr" sz="1600">
                <a:latin typeface="Arial"/>
                <a:ea typeface="Arial"/>
                <a:cs typeface="Arial"/>
                <a:sym typeface="Arial"/>
              </a:rPr>
              <a:t>Where are Earthquakes most likely to occur?</a:t>
            </a:r>
            <a:endParaRPr b="1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1224975" y="989338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Regions</a:t>
            </a:r>
            <a:endParaRPr/>
          </a:p>
        </p:txBody>
      </p:sp>
      <p:pic>
        <p:nvPicPr>
          <p:cNvPr id="295" name="Google Shape;2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500" y="543250"/>
            <a:ext cx="3415550" cy="189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449" y="2798425"/>
            <a:ext cx="3750324" cy="23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25" y="2776176"/>
            <a:ext cx="2776375" cy="236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 txBox="1"/>
          <p:nvPr/>
        </p:nvSpPr>
        <p:spPr>
          <a:xfrm>
            <a:off x="4170900" y="112150"/>
            <a:ext cx="17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Nunito"/>
                <a:ea typeface="Nunito"/>
                <a:cs typeface="Nunito"/>
                <a:sym typeface="Nunito"/>
              </a:rPr>
              <a:t>North America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1303800" y="2356200"/>
            <a:ext cx="17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Nunito"/>
                <a:ea typeface="Nunito"/>
                <a:cs typeface="Nunito"/>
                <a:sym typeface="Nunito"/>
              </a:rPr>
              <a:t>Pacific Ocean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16"/>
          <p:cNvSpPr txBox="1"/>
          <p:nvPr/>
        </p:nvSpPr>
        <p:spPr>
          <a:xfrm>
            <a:off x="5827050" y="2356200"/>
            <a:ext cx="17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Nunito"/>
                <a:ea typeface="Nunito"/>
                <a:cs typeface="Nunito"/>
                <a:sym typeface="Nunito"/>
              </a:rPr>
              <a:t>Sou</a:t>
            </a:r>
            <a:r>
              <a:rPr b="1" lang="fr" sz="1600">
                <a:latin typeface="Nunito"/>
                <a:ea typeface="Nunito"/>
                <a:cs typeface="Nunito"/>
                <a:sym typeface="Nunito"/>
              </a:rPr>
              <a:t>th America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Earthquake Severity</a:t>
            </a:r>
            <a:endParaRPr/>
          </a:p>
        </p:txBody>
      </p:sp>
      <p:graphicFrame>
        <p:nvGraphicFramePr>
          <p:cNvPr id="306" name="Google Shape;306;p1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{2BF72ED4-B739-4F3A-BD8E-23DCB3C13738}</a:tableStyleId>
              </a:tblPr>
              <a:tblGrid>
                <a:gridCol w="1139100"/>
                <a:gridCol w="1164875"/>
                <a:gridCol w="2864900"/>
                <a:gridCol w="28649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Magnitude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Description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Effects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Occurrences</a:t>
                      </a:r>
                      <a:r>
                        <a:rPr lang="fr"/>
                        <a:t> 1990-2021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5-5.9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Moderate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Slight Damage Chance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13,299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6-6.9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Strong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Moderate Damage Chance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1271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7-7.9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Major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Great Damage Chance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Great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Major Damage or Destruction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5.0 and Greater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6.0 and Greater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05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0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r>
              <a:rPr lang="fr"/>
              <a:t>.0 and Greater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05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1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6.0 and Greater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